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4" r:id="rId3"/>
    <p:sldId id="325" r:id="rId4"/>
    <p:sldId id="322" r:id="rId5"/>
    <p:sldId id="284" r:id="rId6"/>
    <p:sldId id="317" r:id="rId7"/>
    <p:sldId id="326" r:id="rId8"/>
    <p:sldId id="327" r:id="rId9"/>
    <p:sldId id="331" r:id="rId10"/>
    <p:sldId id="328" r:id="rId11"/>
    <p:sldId id="329" r:id="rId12"/>
    <p:sldId id="332" r:id="rId13"/>
    <p:sldId id="330" r:id="rId14"/>
    <p:sldId id="333" r:id="rId15"/>
    <p:sldId id="335" r:id="rId16"/>
    <p:sldId id="334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186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20" y="24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6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enovs/hagrid" TargetMode="External"/><Relationship Id="rId2" Type="http://schemas.openxmlformats.org/officeDocument/2006/relationships/hyperlink" Target="https://www.reg.ru/blog/kera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Распознавание жестов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F01B3-CE6B-D74C-3006-4DAD0E940820}"/>
              </a:ext>
            </a:extLst>
          </p:cNvPr>
          <p:cNvSpPr txBox="1"/>
          <p:nvPr/>
        </p:nvSpPr>
        <p:spPr>
          <a:xfrm>
            <a:off x="3060887" y="3622879"/>
            <a:ext cx="5005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Попов Никита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Жданова Екатерина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Ватрубин Николай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AEF42-7A1C-9E2D-EC29-55A1ECC0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Обучение </a:t>
            </a:r>
            <a:r>
              <a:rPr lang="ru-RU" sz="2400" dirty="0" err="1"/>
              <a:t>сверточной</a:t>
            </a:r>
            <a:r>
              <a:rPr lang="ru-RU" sz="2400" dirty="0"/>
              <a:t> модели на </a:t>
            </a:r>
            <a:r>
              <a:rPr lang="ru-RU" sz="2400" dirty="0" err="1"/>
              <a:t>датасете</a:t>
            </a:r>
            <a:r>
              <a:rPr lang="ru-RU" sz="2400" dirty="0"/>
              <a:t> малого размера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BBCDCA-76F9-F9F8-617A-5EFAD1D808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Функция потерь — </a:t>
            </a:r>
            <a:r>
              <a:rPr lang="pt-BR" dirty="0"/>
              <a:t>'categorical_crossentropy’</a:t>
            </a:r>
          </a:p>
          <a:p>
            <a:r>
              <a:rPr lang="ru-RU" dirty="0"/>
              <a:t>Оптимизатор —  </a:t>
            </a:r>
            <a:r>
              <a:rPr lang="pt-BR" dirty="0"/>
              <a:t>"adam"</a:t>
            </a:r>
          </a:p>
          <a:p>
            <a:r>
              <a:rPr lang="ru-RU" dirty="0"/>
              <a:t>Метрика — </a:t>
            </a:r>
            <a:r>
              <a:rPr lang="pt-BR" dirty="0"/>
              <a:t>['acc’]</a:t>
            </a:r>
          </a:p>
          <a:p>
            <a:r>
              <a:rPr lang="ru-RU" dirty="0"/>
              <a:t>Число эпох — 20 </a:t>
            </a:r>
          </a:p>
          <a:p>
            <a:endParaRPr lang="ru-RU" dirty="0"/>
          </a:p>
          <a:p>
            <a:r>
              <a:rPr lang="ru-RU" dirty="0"/>
              <a:t>Итог</a:t>
            </a:r>
            <a:r>
              <a:rPr lang="en-US" dirty="0"/>
              <a:t>: </a:t>
            </a:r>
            <a:r>
              <a:rPr lang="ru-RU" dirty="0"/>
              <a:t>переобучение</a:t>
            </a:r>
          </a:p>
          <a:p>
            <a:r>
              <a:rPr lang="ru-RU" dirty="0"/>
              <a:t>Вывод</a:t>
            </a:r>
            <a:r>
              <a:rPr lang="en-US" dirty="0"/>
              <a:t>: </a:t>
            </a:r>
            <a:r>
              <a:rPr lang="ru-RU" dirty="0"/>
              <a:t>нужна </a:t>
            </a:r>
            <a:r>
              <a:rPr lang="ru-RU" dirty="0" err="1"/>
              <a:t>предобученная</a:t>
            </a:r>
            <a:r>
              <a:rPr lang="ru-RU" dirty="0"/>
              <a:t> модель, необходимо расширить тренировочную и </a:t>
            </a:r>
            <a:r>
              <a:rPr lang="ru-RU" dirty="0" err="1"/>
              <a:t>валидационную</a:t>
            </a:r>
            <a:r>
              <a:rPr lang="ru-RU" dirty="0"/>
              <a:t> выборку, а также использовать в качестве </a:t>
            </a:r>
            <a:r>
              <a:rPr lang="ru-RU" dirty="0" err="1"/>
              <a:t>валидационных</a:t>
            </a:r>
            <a:r>
              <a:rPr lang="ru-RU" dirty="0"/>
              <a:t> данных обрезанные картинки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B0CC37-04C2-2D22-E67C-FBC65958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4" y="1038014"/>
            <a:ext cx="2708175" cy="178586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AD7230-B0CC-BBEC-A00A-4AEF297B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2" y="2880976"/>
            <a:ext cx="2623177" cy="17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6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821ECD2-4CA4-62E2-253B-A5C11B4F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dirty="0"/>
              <a:t>Обучение </a:t>
            </a:r>
            <a:r>
              <a:rPr lang="ru-RU" sz="2400" dirty="0" err="1"/>
              <a:t>сверточной</a:t>
            </a:r>
            <a:r>
              <a:rPr lang="ru-RU" sz="2400" dirty="0"/>
              <a:t> модели на </a:t>
            </a:r>
            <a:r>
              <a:rPr lang="ru-RU" sz="2400" dirty="0" err="1"/>
              <a:t>датасете</a:t>
            </a:r>
            <a:r>
              <a:rPr lang="ru-RU" sz="2400" dirty="0"/>
              <a:t> большего размера</a:t>
            </a:r>
            <a:endParaRPr lang="en-US" sz="240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BC4ADDD-E987-57D5-2184-097F6863B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408" y="1019285"/>
            <a:ext cx="5526315" cy="3875536"/>
          </a:xfrm>
        </p:spPr>
        <p:txBody>
          <a:bodyPr>
            <a:normAutofit/>
          </a:bodyPr>
          <a:lstStyle/>
          <a:p>
            <a:r>
              <a:rPr lang="ru-RU" dirty="0"/>
              <a:t>Функция потерь — </a:t>
            </a:r>
            <a:r>
              <a:rPr lang="pt-BR" dirty="0"/>
              <a:t>'categorical_crossentropy’</a:t>
            </a:r>
          </a:p>
          <a:p>
            <a:r>
              <a:rPr lang="ru-RU" dirty="0"/>
              <a:t>Оптимизатор —  </a:t>
            </a:r>
            <a:r>
              <a:rPr lang="pt-BR" dirty="0"/>
              <a:t>"adam"</a:t>
            </a:r>
          </a:p>
          <a:p>
            <a:r>
              <a:rPr lang="ru-RU" dirty="0"/>
              <a:t>Метрика — </a:t>
            </a:r>
            <a:r>
              <a:rPr lang="pt-BR" dirty="0"/>
              <a:t>['acc’]</a:t>
            </a:r>
          </a:p>
          <a:p>
            <a:r>
              <a:rPr lang="ru-RU" dirty="0"/>
              <a:t>Число эпох — 20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636705-1DFD-62E0-186C-095D1E8C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5" y="943207"/>
            <a:ext cx="2824535" cy="188302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15F4C7D-9DBC-0805-6357-7C1E82BB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5" y="2957053"/>
            <a:ext cx="2824535" cy="18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821ECD2-4CA4-62E2-253B-A5C11B4F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dirty="0"/>
              <a:t>Результаты проверки на тестовых данных</a:t>
            </a:r>
            <a:endParaRPr lang="en-US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31" y="1020886"/>
            <a:ext cx="5179548" cy="33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3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372242B-81D3-5131-88E0-DAF89068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000" dirty="0" err="1"/>
              <a:t>Предобученная</a:t>
            </a:r>
            <a:r>
              <a:rPr lang="ru-RU" sz="2000" dirty="0"/>
              <a:t> модель </a:t>
            </a:r>
            <a:endParaRPr lang="en-US" sz="200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315FD87-A3D9-689E-C199-867DA3CA4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MobileNetV2</a:t>
            </a:r>
            <a:endParaRPr lang="ru-RU" dirty="0"/>
          </a:p>
          <a:p>
            <a:r>
              <a:rPr lang="en-US" dirty="0"/>
              <a:t>&gt;&gt;  </a:t>
            </a:r>
            <a:r>
              <a:rPr lang="ru-RU" dirty="0"/>
              <a:t>Эта модель ожидает на вход значения пикселей в диапазоне </a:t>
            </a:r>
            <a:r>
              <a:rPr lang="en-US" dirty="0"/>
              <a:t>[-1:1]</a:t>
            </a:r>
            <a:r>
              <a:rPr lang="ru-RU" dirty="0"/>
              <a:t>, поэтому значение параметра </a:t>
            </a:r>
            <a:r>
              <a:rPr lang="en-US" dirty="0"/>
              <a:t>rescale </a:t>
            </a:r>
            <a:r>
              <a:rPr lang="ru-RU" dirty="0"/>
              <a:t>меняем на 1./127.5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1F2C01-CC56-F0D9-5D45-629A9EE192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88" b="8188"/>
          <a:stretch>
            <a:fillRect/>
          </a:stretch>
        </p:blipFill>
        <p:spPr>
          <a:xfrm>
            <a:off x="457200" y="936625"/>
            <a:ext cx="460851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821ECD2-4CA4-62E2-253B-A5C11B4F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dirty="0"/>
              <a:t>Обучение </a:t>
            </a:r>
            <a:r>
              <a:rPr lang="ru-RU" sz="2400" dirty="0" err="1"/>
              <a:t>предобученной</a:t>
            </a:r>
            <a:r>
              <a:rPr lang="ru-RU" sz="2400" dirty="0"/>
              <a:t> модели на </a:t>
            </a:r>
            <a:r>
              <a:rPr lang="ru-RU" sz="2400" dirty="0" err="1"/>
              <a:t>датасете</a:t>
            </a:r>
            <a:r>
              <a:rPr lang="ru-RU" sz="2400" dirty="0"/>
              <a:t> большего размера</a:t>
            </a:r>
            <a:endParaRPr lang="en-US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349"/>
            <a:ext cx="3543795" cy="24387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1501928"/>
            <a:ext cx="3705742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593DF-9E0D-CC01-007C-A4C280C7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695440" cy="527284"/>
          </a:xfrm>
        </p:spPr>
        <p:txBody>
          <a:bodyPr>
            <a:normAutofit/>
          </a:bodyPr>
          <a:lstStyle/>
          <a:p>
            <a:r>
              <a:rPr lang="ru-RU" sz="2400" dirty="0"/>
              <a:t>Результаты проверки на тестовых данных</a:t>
            </a:r>
          </a:p>
        </p:txBody>
      </p:sp>
      <p:pic>
        <p:nvPicPr>
          <p:cNvPr id="9" name="Рисунок 8" descr="Изображение выглядит как текст, дорог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7C84B39F-311C-CB1B-F9E4-16AF7F0B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00" y="1325107"/>
            <a:ext cx="4894199" cy="3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</a:t>
            </a:r>
            <a:endParaRPr lang="ru-RU" dirty="0"/>
          </a:p>
        </p:txBody>
      </p:sp>
      <p:pic>
        <p:nvPicPr>
          <p:cNvPr id="1038" name="Picture 14" descr="How to Train Your Own Object Detector Using TensorFlow Object Detection API  - neptune.ai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t="3731" r="6353" b="-1"/>
          <a:stretch/>
        </p:blipFill>
        <p:spPr bwMode="auto">
          <a:xfrm>
            <a:off x="532254" y="1186442"/>
            <a:ext cx="3070917" cy="22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2300101"/>
            <a:ext cx="50101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евEрnыJ оLеn' on Twitter: &quot;Тони Старк в окружение техники и голограмм -  это гребаный отдельный вид искусства. Чертово вдохновение! #AvengersEndgame  #TonyStark #ironman https://t.co/pQNwjl1yxU&quot; / Twitter">
            <a:extLst>
              <a:ext uri="{FF2B5EF4-FFF2-40B4-BE49-F238E27FC236}">
                <a16:creationId xmlns:a16="http://schemas.microsoft.com/office/drawing/2014/main" id="{78605E6F-A574-51EB-2EAF-5060FDA6E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r="-1" b="17536"/>
          <a:stretch/>
        </p:blipFill>
        <p:spPr bwMode="auto">
          <a:xfrm>
            <a:off x="2247900" y="1233488"/>
            <a:ext cx="3922713" cy="1714500"/>
          </a:xfrm>
          <a:prstGeom prst="rect">
            <a:avLst/>
          </a:prstGeom>
        </p:spPr>
      </p:pic>
      <p:pic>
        <p:nvPicPr>
          <p:cNvPr id="6" name="Picture 2" descr="Ключ к Будущему Здесь. Тони Старк создаёт Новый Элемент | Железный человек  2 | 4K ULTRA HD - YouTube">
            <a:extLst>
              <a:ext uri="{FF2B5EF4-FFF2-40B4-BE49-F238E27FC236}">
                <a16:creationId xmlns:a16="http://schemas.microsoft.com/office/drawing/2014/main" id="{D40D8D53-C654-B5BE-86ED-00F8BA7EC3F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2" r="-306" b="11772"/>
          <a:stretch/>
        </p:blipFill>
        <p:spPr bwMode="auto">
          <a:xfrm>
            <a:off x="2247900" y="3003550"/>
            <a:ext cx="3922713" cy="16398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264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Концепция 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3">
            <a:extLst>
              <a:ext uri="{FF2B5EF4-FFF2-40B4-BE49-F238E27FC236}">
                <a16:creationId xmlns:a16="http://schemas.microsoft.com/office/drawing/2014/main" id="{D3CEE917-7391-8AA2-54B4-BC3D40B6C4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" r="-6" b="14020"/>
          <a:stretch/>
        </p:blipFill>
        <p:spPr>
          <a:xfrm>
            <a:off x="327298" y="2720705"/>
            <a:ext cx="2332810" cy="1944883"/>
          </a:xfrm>
          <a:prstGeom prst="roundRect">
            <a:avLst>
              <a:gd name="adj" fmla="val 7617"/>
            </a:avLst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Kaggle </a:t>
            </a:r>
            <a:endParaRPr lang="ru-RU" sz="30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59C56B-53ED-8FED-6526-4E2BDE503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532743" cy="3425371"/>
          </a:xfrm>
        </p:spPr>
        <p:txBody>
          <a:bodyPr/>
          <a:lstStyle/>
          <a:p>
            <a:r>
              <a:rPr lang="en-US" dirty="0"/>
              <a:t>We want to recognize: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7C2E09-DF72-261F-C3C7-960D846F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8" y="1040299"/>
            <a:ext cx="4925423" cy="13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Trainval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Test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D1EC21-59E8-66BC-6FFC-E449E3AB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7" y="1681499"/>
            <a:ext cx="3758453" cy="17805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79A774-3D86-7EF1-23FC-A1E5DEF3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11"/>
          <a:stretch/>
        </p:blipFill>
        <p:spPr>
          <a:xfrm>
            <a:off x="4885074" y="2949000"/>
            <a:ext cx="3909303" cy="7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26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Франсуа Ш. Глубокое обучение на Python. – «Издательский дом Питер», 2018.</a:t>
            </a:r>
          </a:p>
          <a:p>
            <a:r>
              <a:rPr lang="en-US" sz="2000" dirty="0">
                <a:hlinkClick r:id="rId2"/>
              </a:rPr>
              <a:t>https://www.reg.ru/blog/keras/</a:t>
            </a:r>
            <a:endParaRPr lang="ru-RU" sz="2000" dirty="0"/>
          </a:p>
          <a:p>
            <a:r>
              <a:rPr lang="en-US" sz="2000" dirty="0">
                <a:hlinkClick r:id="rId3"/>
              </a:rPr>
              <a:t>https://github.com/hukenovs/hagrid</a:t>
            </a:r>
            <a:endParaRPr lang="ru-RU" sz="2000" dirty="0"/>
          </a:p>
          <a:p>
            <a:r>
              <a:rPr lang="en-US" sz="2000" dirty="0"/>
              <a:t>https://habr.com/ru/company/otus/blog/686428/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1" y="3457361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Подготовить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09454" y="3457361"/>
            <a:ext cx="2589213" cy="45202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Подобрать архитектуру слоев и выбрать </a:t>
            </a:r>
            <a:r>
              <a:rPr lang="ru-RU" dirty="0" err="1"/>
              <a:t>предобученную</a:t>
            </a:r>
            <a:r>
              <a:rPr lang="ru-RU" dirty="0"/>
              <a:t> модель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804" y="3457361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Обучить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работы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759E2D8-0A4C-6EC2-A3BC-B5A965A9E6A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25803" r="25803"/>
          <a:stretch/>
        </p:blipFill>
        <p:spPr>
          <a:xfrm>
            <a:off x="5980690" y="1467922"/>
            <a:ext cx="2577001" cy="1883023"/>
          </a:xfrm>
        </p:spPr>
      </p:pic>
      <p:pic>
        <p:nvPicPr>
          <p:cNvPr id="3076" name="Picture 4" descr="Вы думаете, нам легко? | Пикабу">
            <a:extLst>
              <a:ext uri="{FF2B5EF4-FFF2-40B4-BE49-F238E27FC236}">
                <a16:creationId xmlns:a16="http://schemas.microsoft.com/office/drawing/2014/main" id="{B5ABD4C2-AE5B-CD85-DB2D-D1394CA18E3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6" b="18646"/>
          <a:stretch>
            <a:fillRect/>
          </a:stretch>
        </p:blipFill>
        <p:spPr bwMode="auto">
          <a:xfrm>
            <a:off x="469081" y="1467922"/>
            <a:ext cx="2577001" cy="18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Мем — что это такое? Определение, значение, перевод">
            <a:extLst>
              <a:ext uri="{FF2B5EF4-FFF2-40B4-BE49-F238E27FC236}">
                <a16:creationId xmlns:a16="http://schemas.microsoft.com/office/drawing/2014/main" id="{99B8AFE9-38CB-7159-B9F0-165F650E3B23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" b="1183"/>
          <a:stretch>
            <a:fillRect/>
          </a:stretch>
        </p:blipFill>
        <p:spPr bwMode="auto">
          <a:xfrm>
            <a:off x="3221666" y="1467921"/>
            <a:ext cx="2577001" cy="18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57E4A20-322C-C43D-AD20-3C8F4DF8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Разделение данных на тренировочные и </a:t>
            </a:r>
            <a:r>
              <a:rPr lang="ru-RU" sz="3000" dirty="0" err="1"/>
              <a:t>валидационные</a:t>
            </a:r>
            <a:r>
              <a:rPr lang="ru-RU" sz="3000" dirty="0"/>
              <a:t> выборки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85D3AF-6F83-738A-A9F4-51F279FA6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635375" cy="2322512"/>
          </a:xfrm>
        </p:spPr>
        <p:txBody>
          <a:bodyPr/>
          <a:lstStyle/>
          <a:p>
            <a:r>
              <a:rPr lang="en-US" dirty="0"/>
              <a:t>Train data - Found 5558 images belonging to 7 classes. 794 for each class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Validation data - Found 11</a:t>
            </a:r>
            <a:r>
              <a:rPr lang="ru-RU" dirty="0"/>
              <a:t>55</a:t>
            </a:r>
            <a:r>
              <a:rPr lang="en-US" dirty="0"/>
              <a:t> images belonging to 7 classes.</a:t>
            </a:r>
            <a:r>
              <a:rPr lang="ru-RU" dirty="0"/>
              <a:t> 165 </a:t>
            </a:r>
            <a:r>
              <a:rPr lang="en-US" dirty="0"/>
              <a:t>for each class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F739F1-286C-5AA4-14FA-C14217035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595085"/>
          </a:xfrm>
        </p:spPr>
        <p:txBody>
          <a:bodyPr/>
          <a:lstStyle/>
          <a:p>
            <a:r>
              <a:rPr lang="ru-RU" dirty="0"/>
              <a:t>1. Конфигурация </a:t>
            </a:r>
            <a:r>
              <a:rPr lang="ru-RU" dirty="0" err="1"/>
              <a:t>датасета</a:t>
            </a:r>
            <a:r>
              <a:rPr lang="ru-RU" dirty="0"/>
              <a:t> в начале работы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82C4E6C-01CE-50E5-FDA4-BEDD887B4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3011486"/>
            <a:ext cx="3635830" cy="1573671"/>
          </a:xfrm>
        </p:spPr>
        <p:txBody>
          <a:bodyPr/>
          <a:lstStyle/>
          <a:p>
            <a:r>
              <a:rPr lang="en-US" dirty="0"/>
              <a:t>Train data - Found 103544 images belonging to 7 classes. 14782 for each class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Found 25883 images belonging to 7 classes.</a:t>
            </a:r>
            <a:r>
              <a:rPr lang="ru-RU" dirty="0"/>
              <a:t> 3697 </a:t>
            </a:r>
            <a:r>
              <a:rPr lang="en-US" dirty="0"/>
              <a:t>for each class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5FEDBA-6703-5B0E-9549-DA3279E17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595085"/>
          </a:xfrm>
        </p:spPr>
        <p:txBody>
          <a:bodyPr/>
          <a:lstStyle/>
          <a:p>
            <a:r>
              <a:rPr lang="ru-RU" dirty="0"/>
              <a:t>2. Конфигурация </a:t>
            </a:r>
            <a:r>
              <a:rPr lang="ru-RU" dirty="0" err="1"/>
              <a:t>датасета</a:t>
            </a:r>
            <a:r>
              <a:rPr lang="ru-RU" dirty="0"/>
              <a:t> в конце работы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5FC32A8-2E77-497E-BEA4-D752A31B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изображений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A2BF714-BD76-98DC-95C9-B2A2079F7E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3477" y="3142521"/>
            <a:ext cx="5526315" cy="16945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Обрезание изображения по рамке</a:t>
            </a:r>
            <a:r>
              <a:rPr lang="en-US" dirty="0"/>
              <a:t> (</a:t>
            </a:r>
            <a:r>
              <a:rPr lang="ru-RU" dirty="0"/>
              <a:t>координаты из .</a:t>
            </a:r>
            <a:r>
              <a:rPr lang="en-US" dirty="0" err="1"/>
              <a:t>json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keras.preprocessing.image</a:t>
            </a:r>
            <a:r>
              <a:rPr lang="ru-RU" dirty="0"/>
              <a:t>.</a:t>
            </a:r>
            <a:r>
              <a:rPr lang="en-US" dirty="0" err="1"/>
              <a:t>ImageDataGenerator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rescale=1./255,</a:t>
            </a:r>
            <a:r>
              <a:rPr lang="ru-RU" dirty="0"/>
              <a:t> </a:t>
            </a:r>
            <a:r>
              <a:rPr lang="en-US" dirty="0"/>
              <a:t>#</a:t>
            </a:r>
            <a:r>
              <a:rPr lang="ru-RU" dirty="0"/>
              <a:t>масштабирование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horizontal_flip</a:t>
            </a:r>
            <a:r>
              <a:rPr lang="en-US" dirty="0"/>
              <a:t>=True #</a:t>
            </a:r>
            <a:r>
              <a:rPr lang="ru-RU" dirty="0"/>
              <a:t>произвольное отображение по горизонтали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vertical_flip</a:t>
            </a:r>
            <a:r>
              <a:rPr lang="en-US" dirty="0"/>
              <a:t>=True #</a:t>
            </a:r>
            <a:r>
              <a:rPr lang="ru-RU" dirty="0"/>
              <a:t>произвольное отображение по вертикали</a:t>
            </a:r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DCED6DA-E526-DABE-13E2-2249D78EF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45" r="-6" b="36991"/>
          <a:stretch/>
        </p:blipFill>
        <p:spPr>
          <a:xfrm>
            <a:off x="640764" y="943206"/>
            <a:ext cx="2532744" cy="1883023"/>
          </a:xfrm>
          <a:noFill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93D4E6-3874-0FBD-B51A-B860A257FC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014" b="17014"/>
          <a:stretch/>
        </p:blipFill>
        <p:spPr>
          <a:xfrm>
            <a:off x="3500316" y="943206"/>
            <a:ext cx="2532744" cy="1883023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5BAF8D9-59B8-E036-3733-203F410145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7" r="-2" b="10632"/>
          <a:stretch/>
        </p:blipFill>
        <p:spPr>
          <a:xfrm>
            <a:off x="6359868" y="943206"/>
            <a:ext cx="2258611" cy="1883022"/>
          </a:xfrm>
          <a:prstGeom prst="roundRect">
            <a:avLst>
              <a:gd name="adj" fmla="val 79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7238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5FC32A8-2E77-497E-BEA4-D752A31B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Сверточная</a:t>
            </a:r>
            <a:r>
              <a:rPr lang="ru-RU" dirty="0"/>
              <a:t> нейронная сеть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A2BF714-BD76-98DC-95C9-B2A2079F7E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1" y="1033671"/>
            <a:ext cx="4253948" cy="32799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Состоит из: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3 слоев </a:t>
            </a:r>
            <a:r>
              <a:rPr lang="ru-RU" dirty="0" err="1"/>
              <a:t>сверточных</a:t>
            </a:r>
            <a:r>
              <a:rPr lang="ru-RU" dirty="0"/>
              <a:t> слоев (+операции максимальной </a:t>
            </a:r>
            <a:r>
              <a:rPr lang="ru-RU" dirty="0" err="1"/>
              <a:t>подвыборки</a:t>
            </a:r>
            <a:r>
              <a:rPr lang="ru-RU" dirty="0"/>
              <a:t>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Слой конвертации в плоскую размерность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Слой </a:t>
            </a:r>
            <a:r>
              <a:rPr lang="en-US" dirty="0"/>
              <a:t>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Слой классификации 7 классов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87" y="1033671"/>
            <a:ext cx="3730213" cy="3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6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6647</TotalTime>
  <Words>378</Words>
  <Application>Microsoft Office PowerPoint</Application>
  <PresentationFormat>Экран (16:9)</PresentationFormat>
  <Paragraphs>69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ALS Gorizont Bold Expanded</vt:lpstr>
      <vt:lpstr>Arial</vt:lpstr>
      <vt:lpstr>Calibri</vt:lpstr>
      <vt:lpstr>Golos Text</vt:lpstr>
      <vt:lpstr>Golos Text DemiBold</vt:lpstr>
      <vt:lpstr>Inter</vt:lpstr>
      <vt:lpstr>Тема1</vt:lpstr>
      <vt:lpstr>Распознавание жестов</vt:lpstr>
      <vt:lpstr>Концепция </vt:lpstr>
      <vt:lpstr>Kaggle </vt:lpstr>
      <vt:lpstr>Данные</vt:lpstr>
      <vt:lpstr>Источники</vt:lpstr>
      <vt:lpstr>Этапы работы</vt:lpstr>
      <vt:lpstr>Разделение данных на тренировочные и валидационные выборки</vt:lpstr>
      <vt:lpstr>Обработка изображений</vt:lpstr>
      <vt:lpstr>Сверточная нейронная сеть</vt:lpstr>
      <vt:lpstr>Обучение сверточной модели на датасете малого размера</vt:lpstr>
      <vt:lpstr>Обучение сверточной модели на датасете большего размера</vt:lpstr>
      <vt:lpstr>Результаты проверки на тестовых данных</vt:lpstr>
      <vt:lpstr>Предобученная модель </vt:lpstr>
      <vt:lpstr>Обучение предобученной модели на датасете большего размера</vt:lpstr>
      <vt:lpstr>Результаты проверки на тестовых данных</vt:lpstr>
      <vt:lpstr>Future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Екатерина Жданова</cp:lastModifiedBy>
  <cp:revision>115</cp:revision>
  <dcterms:created xsi:type="dcterms:W3CDTF">2014-06-27T12:30:22Z</dcterms:created>
  <dcterms:modified xsi:type="dcterms:W3CDTF">2022-12-16T12:03:50Z</dcterms:modified>
</cp:coreProperties>
</file>